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9"/>
  </p:notesMasterIdLst>
  <p:handoutMasterIdLst>
    <p:handoutMasterId r:id="rId70"/>
  </p:handoutMasterIdLst>
  <p:sldIdLst>
    <p:sldId id="256" r:id="rId6"/>
    <p:sldId id="257" r:id="rId7"/>
    <p:sldId id="304" r:id="rId8"/>
    <p:sldId id="311" r:id="rId9"/>
    <p:sldId id="321" r:id="rId10"/>
    <p:sldId id="322" r:id="rId11"/>
    <p:sldId id="323" r:id="rId12"/>
    <p:sldId id="324" r:id="rId13"/>
    <p:sldId id="316" r:id="rId14"/>
    <p:sldId id="317" r:id="rId15"/>
    <p:sldId id="258" r:id="rId16"/>
    <p:sldId id="259" r:id="rId17"/>
    <p:sldId id="262" r:id="rId18"/>
    <p:sldId id="260" r:id="rId19"/>
    <p:sldId id="325" r:id="rId20"/>
    <p:sldId id="261" r:id="rId21"/>
    <p:sldId id="326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305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99" r:id="rId43"/>
    <p:sldId id="283" r:id="rId44"/>
    <p:sldId id="284" r:id="rId45"/>
    <p:sldId id="285" r:id="rId46"/>
    <p:sldId id="320" r:id="rId47"/>
    <p:sldId id="306" r:id="rId48"/>
    <p:sldId id="286" r:id="rId49"/>
    <p:sldId id="288" r:id="rId50"/>
    <p:sldId id="291" r:id="rId51"/>
    <p:sldId id="307" r:id="rId52"/>
    <p:sldId id="309" r:id="rId53"/>
    <p:sldId id="310" r:id="rId54"/>
    <p:sldId id="308" r:id="rId55"/>
    <p:sldId id="293" r:id="rId56"/>
    <p:sldId id="292" r:id="rId57"/>
    <p:sldId id="289" r:id="rId58"/>
    <p:sldId id="295" r:id="rId59"/>
    <p:sldId id="294" r:id="rId60"/>
    <p:sldId id="296" r:id="rId61"/>
    <p:sldId id="300" r:id="rId62"/>
    <p:sldId id="297" r:id="rId63"/>
    <p:sldId id="298" r:id="rId64"/>
    <p:sldId id="301" r:id="rId65"/>
    <p:sldId id="302" r:id="rId66"/>
    <p:sldId id="303" r:id="rId67"/>
    <p:sldId id="290" r:id="rId6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843" autoAdjust="0"/>
    <p:restoredTop sz="96142" autoAdjust="0"/>
  </p:normalViewPr>
  <p:slideViewPr>
    <p:cSldViewPr snapToGrid="0">
      <p:cViewPr varScale="1">
        <p:scale>
          <a:sx n="72" d="100"/>
          <a:sy n="72" d="100"/>
        </p:scale>
        <p:origin x="-128" y="-3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Policy and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Separating the content from the policy for clarity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6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ability to store the data in another file which is in the native format of the fil</a:t>
            </a:r>
            <a:r>
              <a:rPr lang="en-US" dirty="0" smtClean="0"/>
              <a:t>e we are writing out but that still allows us to insert ruby code -- specifically the node attributes we have defined.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Decide which resource will help us address this issue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</a:t>
            </a:r>
            <a:r>
              <a:rPr lang="en-US" dirty="0" err="1" smtClean="0"/>
              <a:t>motd</a:t>
            </a:r>
            <a:r>
              <a:rPr lang="en-US" dirty="0" smtClean="0"/>
              <a:t> and apache recipes did make it harder to read.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Check the Docs…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file resource to manage files directly on a node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copy a file from a cookbook’s /files directory. Use the </a:t>
            </a:r>
            <a:r>
              <a:rPr lang="en-US" sz="2400" b="1" dirty="0"/>
              <a:t>template </a:t>
            </a:r>
            <a:r>
              <a:rPr lang="en-US" sz="2400" dirty="0"/>
              <a:t>resource to create a file based on a template in a cookbook’s /templates directory. And use </a:t>
            </a:r>
            <a:r>
              <a:rPr lang="en-US" sz="2400" dirty="0" smtClean="0"/>
              <a:t>the </a:t>
            </a:r>
            <a:r>
              <a:rPr lang="en-US" sz="2400" b="1" dirty="0" err="1" smtClean="0"/>
              <a:t>remote_file</a:t>
            </a:r>
            <a:r>
              <a:rPr lang="en-US" sz="2400" dirty="0" smtClean="0"/>
              <a:t> resource to transfer a file to a node from a remote location.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dirty="0" err="1"/>
              <a:t>remote_file</a:t>
            </a:r>
            <a:r>
              <a:rPr lang="en-US" sz="2400" dirty="0"/>
              <a:t> resource to transfer a file from a remote location using file specificity. This resource is similar to the file resource.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resource_remote_file.html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Use the </a:t>
            </a:r>
            <a:r>
              <a:rPr lang="en-US" sz="2400" b="1" dirty="0" err="1"/>
              <a:t>cookbook_file</a:t>
            </a:r>
            <a:r>
              <a:rPr lang="en-US" sz="2400" dirty="0"/>
              <a:t> resource to transfer files from a sub-directory of COOKBOOK_NAME/files/ to a specified path located on a host that is running the chef-client.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resource_cookbook_file.html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5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cookbook_file's</a:t>
            </a:r>
            <a:r>
              <a:rPr lang="en-US" dirty="0" smtClean="0"/>
              <a:t> source match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cookbooks/apache/files/default</a:t>
            </a:r>
          </a:p>
          <a:p>
            <a:r>
              <a:rPr lang="en-US" dirty="0"/>
              <a:t>files/default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err="1" smtClean="0">
                <a:latin typeface="Inconsolata"/>
                <a:cs typeface="Inconsolata"/>
              </a:rPr>
              <a:t>cookbook_file</a:t>
            </a:r>
            <a:r>
              <a:rPr lang="en-US" sz="2800" dirty="0" smtClean="0">
                <a:latin typeface="Inconsolata"/>
                <a:cs typeface="Inconsolata"/>
              </a:rPr>
              <a:t>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02415" y="2470346"/>
            <a:ext cx="0" cy="1800421"/>
          </a:xfrm>
          <a:prstGeom prst="straightConnector1">
            <a:avLst/>
          </a:prstGeom>
          <a:ln w="101600">
            <a:solidFill>
              <a:srgbClr val="F18B21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52917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29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A cookbook template is an Embedded Ruby (ERB) template that is used to generate files </a:t>
            </a:r>
            <a:r>
              <a:rPr lang="en-US" sz="2400" dirty="0" smtClean="0"/>
              <a:t>… Templates </a:t>
            </a:r>
            <a:r>
              <a:rPr lang="en-US" sz="2400" dirty="0"/>
              <a:t>may contain Ruby expressions and statements and are a great way </a:t>
            </a:r>
            <a:r>
              <a:rPr lang="en-US" sz="2400" dirty="0" smtClean="0"/>
              <a:t>to... </a:t>
            </a:r>
            <a:r>
              <a:rPr lang="en-US" sz="2400" dirty="0"/>
              <a:t>Use the template resource to add cookbook templates to recipes; place the corresponding Embedded Ruby (ERB) template in a cookbook’s /templates directory.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file's source matches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</a:p>
          <a:p>
            <a:r>
              <a:rPr lang="en-US" dirty="0"/>
              <a:t>templates/default</a:t>
            </a:r>
          </a:p>
          <a:p>
            <a:r>
              <a:rPr lang="en-US" dirty="0"/>
              <a:t>└── </a:t>
            </a:r>
            <a:r>
              <a:rPr lang="en-US" dirty="0" err="1"/>
              <a:t>index.html.erb</a:t>
            </a:r>
            <a:endParaRPr lang="en-US" dirty="0"/>
          </a:p>
          <a:p>
            <a:endParaRPr lang="en-US" dirty="0"/>
          </a:p>
          <a:p>
            <a:r>
              <a:rPr lang="en-US" dirty="0"/>
              <a:t>0 directories, 1 file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template "/</a:t>
            </a:r>
            <a:r>
              <a:rPr lang="en-US" sz="2800" dirty="0" err="1" smtClean="0">
                <a:latin typeface="Inconsolata"/>
                <a:cs typeface="Inconsolata"/>
              </a:rPr>
              <a:t>var</a:t>
            </a:r>
            <a:r>
              <a:rPr lang="en-US" sz="2800" dirty="0" smtClean="0">
                <a:latin typeface="Inconsolata"/>
                <a:cs typeface="Inconsolata"/>
              </a:rPr>
              <a:t>/www/</a:t>
            </a:r>
            <a:r>
              <a:rPr lang="en-US" sz="2800" dirty="0" err="1" smtClean="0">
                <a:latin typeface="Inconsolata"/>
                <a:cs typeface="Inconsolata"/>
              </a:rPr>
              <a:t>index.html</a:t>
            </a:r>
            <a:r>
              <a:rPr lang="en-US" sz="2800" dirty="0" smtClean="0">
                <a:latin typeface="Inconsolata"/>
                <a:cs typeface="Inconsolata"/>
              </a:rPr>
              <a:t>" do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source "</a:t>
            </a:r>
            <a:r>
              <a:rPr lang="en-US" sz="2800" dirty="0" err="1" smtClean="0">
                <a:latin typeface="Inconsolata"/>
                <a:cs typeface="Inconsolata"/>
              </a:rPr>
              <a:t>index.html.erb</a:t>
            </a:r>
            <a:r>
              <a:rPr lang="en-US" sz="2800" dirty="0" smtClean="0">
                <a:latin typeface="Inconsolata"/>
                <a:cs typeface="Inconsolata"/>
              </a:rPr>
              <a:t>"</a:t>
            </a:r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end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02898" y="2470346"/>
            <a:ext cx="0" cy="1800421"/>
          </a:xfrm>
          <a:prstGeom prst="straightConnector1">
            <a:avLst/>
          </a:prstGeom>
          <a:ln w="101600">
            <a:solidFill>
              <a:srgbClr val="F18B21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438961" y="2102477"/>
            <a:ext cx="11227958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1804" y="4236736"/>
            <a:ext cx="11201159" cy="49460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6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106487"/>
          </a:xfrm>
        </p:spPr>
        <p:txBody>
          <a:bodyPr/>
          <a:lstStyle/>
          <a:p>
            <a:r>
              <a:rPr lang="en-US" sz="2400" dirty="0"/>
              <a:t>To use a template, two things must happen: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template resource must be added to a recipe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An Embedded Ruby (ERB) template must be added to a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resource_template.html#using-templates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Replacement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could be used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Inconsolata"/>
                <a:cs typeface="Inconsolata"/>
              </a:rPr>
              <a:t>This message has no body.</a:t>
            </a:r>
          </a:p>
        </p:txBody>
      </p:sp>
    </p:spTree>
    <p:extLst>
      <p:ext uri="{BB962C8B-B14F-4D97-AF65-F5344CB8AC3E}">
        <p14:creationId xmlns:p14="http://schemas.microsoft.com/office/powerpoint/2010/main" val="188064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Which Resource?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resource will allow us to insert our node data into the file that it copies to the target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73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Template Resource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359938"/>
          </a:xfrm>
        </p:spPr>
        <p:txBody>
          <a:bodyPr/>
          <a:lstStyle/>
          <a:p>
            <a:r>
              <a:rPr lang="en-US" dirty="0" smtClean="0"/>
              <a:t>Why is using the template resource the best choice in this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Apache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index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052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9661" y="42054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...</a:t>
            </a:r>
            <a:endParaRPr lang="en-US" dirty="0"/>
          </a:p>
          <a:p>
            <a:r>
              <a:rPr lang="en-US" dirty="0"/>
              <a:t>    -a, --generator-</a:t>
            </a:r>
            <a:r>
              <a:rPr lang="en-US" dirty="0" err="1"/>
              <a:t>arg</a:t>
            </a:r>
            <a:r>
              <a:rPr lang="en-US" dirty="0"/>
              <a:t> KEY=VALUE    Use to set arbitrary attribute KEY to VALUE </a:t>
            </a:r>
            <a:r>
              <a:rPr lang="en-US" dirty="0" smtClean="0"/>
              <a:t>in the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to</a:t>
            </a:r>
          </a:p>
          <a:p>
            <a:r>
              <a:rPr lang="en-US" dirty="0" smtClean="0"/>
              <a:t>    </a:t>
            </a:r>
            <a:r>
              <a:rPr lang="en-US" dirty="0"/>
              <a:t>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endParaRPr lang="en-US" dirty="0"/>
          </a:p>
          <a:p>
            <a:r>
              <a:rPr lang="en-US" dirty="0"/>
              <a:t>        --generator-cookbook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template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template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4" y="1751697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3681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to generate a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template cookbooks/apache 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look at the template file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package "apache2"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r>
              <a:rPr lang="en-US" dirty="0" smtClean="0"/>
              <a:t>service </a:t>
            </a:r>
            <a:r>
              <a:rPr lang="en-US" smtClean="0"/>
              <a:t>"apache2"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action [ :enable, :start ]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Embedded Ruby (ERB) template allows Ruby code to be embedded inside a text file within specially formatted tags. Ruby code can be embedded using expressions and statements.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157650" y="6389150"/>
            <a:ext cx="5876701" cy="393100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templates.html#variables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7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38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</a:t>
            </a:r>
            <a:r>
              <a:rPr lang="en-US" smtClean="0"/>
              <a:t>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02389" y="1425907"/>
            <a:ext cx="4032900" cy="2439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74011" y="1949482"/>
            <a:ext cx="2168850" cy="19236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68710" y="1347928"/>
            <a:ext cx="5221376" cy="24138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890726" y="1849223"/>
            <a:ext cx="5291789" cy="19160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7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Each ERB tag has a beginning tag and a matched ending tag.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958092" y="3308550"/>
            <a:ext cx="3977197" cy="556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69233" y="2305959"/>
            <a:ext cx="3973630" cy="15671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317246" y="2283679"/>
            <a:ext cx="7872840" cy="14780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194699" y="3297410"/>
            <a:ext cx="7987817" cy="4678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4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do not display the result.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3044" y="102438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2091546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76286" y="3092400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within an ERB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&lt;% if (50 + 50) == 100 %&gt;</a:t>
            </a:r>
          </a:p>
          <a:p>
            <a:r>
              <a:rPr lang="en-US" dirty="0" smtClean="0"/>
              <a:t>50 + 50 = &lt;%= 50 + 50 %&gt;</a:t>
            </a:r>
          </a:p>
          <a:p>
            <a:r>
              <a:rPr lang="en-US" dirty="0" smtClean="0"/>
              <a:t>&lt;% else %&gt;</a:t>
            </a:r>
          </a:p>
          <a:p>
            <a:r>
              <a:rPr lang="en-US" dirty="0" smtClean="0"/>
              <a:t>At some point all of MATH I learned in school changed.</a:t>
            </a:r>
            <a:endParaRPr lang="en-US" dirty="0"/>
          </a:p>
          <a:p>
            <a:r>
              <a:rPr lang="en-US" dirty="0" smtClean="0"/>
              <a:t>&lt;% end %&gt;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Executes the ruby code within the brackets and display the results.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3807" y="1594767"/>
            <a:ext cx="11192724" cy="4699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Angry Squid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16600" dirty="0">
                <a:latin typeface="Inconsolata"/>
                <a:cs typeface="Inconsolata"/>
              </a:rPr>
              <a:t>&lt;%=</a:t>
            </a:r>
          </a:p>
        </p:txBody>
      </p:sp>
    </p:spTree>
    <p:extLst>
      <p:ext uri="{BB962C8B-B14F-4D97-AF65-F5344CB8AC3E}">
        <p14:creationId xmlns:p14="http://schemas.microsoft.com/office/powerpoint/2010/main" val="235464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our source 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"]}&lt;/h2&gt;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#{node["hostname"]}&lt;/h2&gt;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27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Replace string interpolation with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&lt;html&gt;</a:t>
            </a:r>
          </a:p>
          <a:p>
            <a:r>
              <a:rPr lang="en-US" dirty="0"/>
              <a:t>  &lt;body&gt;</a:t>
            </a:r>
          </a:p>
          <a:p>
            <a:r>
              <a:rPr lang="en-US" dirty="0"/>
              <a:t>    &lt;h1&gt;Hello, world!&lt;/h1&gt;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</a:t>
            </a:r>
            <a:r>
              <a:rPr lang="en-US" dirty="0" err="1"/>
              <a:t>ipaddress</a:t>
            </a:r>
            <a:r>
              <a:rPr lang="en-US" dirty="0"/>
              <a:t>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    &lt;</a:t>
            </a:r>
            <a:r>
              <a:rPr lang="en-US" dirty="0"/>
              <a:t>h2&gt;hostname: </a:t>
            </a:r>
            <a:r>
              <a:rPr lang="en-US" dirty="0" smtClean="0"/>
              <a:t>&lt;%= node</a:t>
            </a:r>
            <a:r>
              <a:rPr lang="en-US" dirty="0"/>
              <a:t>["hostname"</a:t>
            </a:r>
            <a:r>
              <a:rPr lang="en-US" dirty="0" smtClean="0"/>
              <a:t>] %&gt;&lt;</a:t>
            </a:r>
            <a:r>
              <a:rPr lang="en-US" dirty="0"/>
              <a:t>/h2&gt;</a:t>
            </a:r>
          </a:p>
          <a:p>
            <a:r>
              <a:rPr lang="en-US" dirty="0" smtClean="0"/>
              <a:t>&lt;</a:t>
            </a:r>
            <a:r>
              <a:rPr lang="en-US" dirty="0"/>
              <a:t>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~/cookbooks/apache/templates</a:t>
            </a:r>
            <a:r>
              <a:rPr lang="en-US" dirty="0"/>
              <a:t>/</a:t>
            </a:r>
            <a:r>
              <a:rPr lang="en-US" dirty="0" smtClean="0"/>
              <a:t>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55236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1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Change the file resource to the template resource in the 'apache'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422125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style="color: red;"&gt;Hello,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Double quoted strings are terminated by double quoted strings.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568142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398715" y="495716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67629" y="495079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9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existing content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 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</a:t>
            </a:r>
            <a:r>
              <a:rPr lang="en-US" dirty="0"/>
              <a:t>content </a:t>
            </a:r>
            <a:r>
              <a:rPr lang="en-US" dirty="0" smtClean="0"/>
              <a:t>"&lt;h1&gt;Hello, world!&lt;/h1&gt;</a:t>
            </a:r>
          </a:p>
          <a:p>
            <a:r>
              <a:rPr lang="en-US" dirty="0" smtClean="0"/>
              <a:t>&lt;h2&gt;IPADDRESS</a:t>
            </a:r>
            <a:r>
              <a:rPr lang="en-US" dirty="0"/>
              <a:t>: #{node["</a:t>
            </a:r>
            <a:r>
              <a:rPr lang="en-US" dirty="0" err="1"/>
              <a:t>ipaddress</a:t>
            </a:r>
            <a:r>
              <a:rPr lang="en-US" dirty="0"/>
              <a:t>"]</a:t>
            </a:r>
            <a:r>
              <a:rPr lang="en-US" dirty="0" smtClean="0"/>
              <a:t>}&lt;/h2&gt;</a:t>
            </a:r>
            <a:endParaRPr lang="en-US" dirty="0"/>
          </a:p>
          <a:p>
            <a:r>
              <a:rPr lang="en-US" dirty="0" smtClean="0"/>
              <a:t>&lt;h2&gt;HOSTNAME </a:t>
            </a:r>
            <a:r>
              <a:rPr lang="en-US" dirty="0"/>
              <a:t>: #{node["hostname"]</a:t>
            </a:r>
            <a:r>
              <a:rPr lang="en-US" dirty="0" smtClean="0"/>
              <a:t>}&lt;/h2&gt;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50424" y="2063316"/>
            <a:ext cx="10803205" cy="19592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0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5545" y="1583626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specify as the 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"????????????????????"</a:t>
            </a:r>
            <a:endParaRPr lang="en-US" dirty="0"/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3183" y="2095220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the partial path to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cookbooks/apache/templates/default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4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file resource to a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 smtClean="0"/>
              <a:t>  source "</a:t>
            </a:r>
            <a:r>
              <a:rPr lang="en-US" dirty="0" err="1" smtClean="0"/>
              <a:t>index.html.erb</a:t>
            </a:r>
            <a:r>
              <a:rPr lang="en-US" dirty="0"/>
              <a:t>"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47698" y="2118353"/>
            <a:ext cx="10798704" cy="555235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Cleaner 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template with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endParaRPr lang="en-US" dirty="0" smtClean="0"/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Define the contents of the ERB template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Change the file resource to the template resource in the 'web' cookbook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the node attributes to the default page did make it harder to read the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7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891910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test </a:t>
            </a:r>
            <a:r>
              <a:rPr lang="en-US" dirty="0" smtClean="0"/>
              <a:t>on </a:t>
            </a:r>
            <a:r>
              <a:rPr lang="en-US" dirty="0" smtClean="0"/>
              <a:t>the "apache"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to apply the "apache" cookbook's "default" recipe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"apache" cookbook's version for this patch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Commit the changes to the "apache" cookbook to version control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cd cookbooks/</a:t>
            </a:r>
            <a:r>
              <a:rPr lang="en-US" dirty="0" smtClean="0"/>
              <a:t>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56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</a:t>
            </a:r>
            <a:r>
              <a:rPr lang="en-US" dirty="0" smtClean="0"/>
              <a:t>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"&lt;h1 style=\"color: red;\"&gt;Hello, World!&lt;/h1&gt;"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can use double-quotes as long as we proceed them with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1482087" y="435736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21827" y="436863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425435" y="490424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20546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5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2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422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For the "setup" cookbook: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 generate </a:t>
            </a:r>
            <a:r>
              <a:rPr lang="en-US" dirty="0" smtClean="0"/>
              <a:t>to create a template named "</a:t>
            </a:r>
            <a:r>
              <a:rPr lang="en-US" dirty="0" err="1" smtClean="0"/>
              <a:t>motd.erb</a:t>
            </a:r>
            <a:r>
              <a:rPr lang="en-US" dirty="0" smtClean="0"/>
              <a:t>".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Copy the source attribute from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into the template file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Remove a resource: </a:t>
            </a:r>
            <a:r>
              <a:rPr lang="en-US" dirty="0" smtClean="0">
                <a:latin typeface="Inconsolata"/>
                <a:cs typeface="Inconsolata"/>
              </a:rPr>
              <a:t>The file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a resource: </a:t>
            </a:r>
            <a:r>
              <a:rPr lang="en-US" dirty="0" smtClean="0">
                <a:latin typeface="Inconsolata"/>
                <a:cs typeface="Inconsolata"/>
              </a:rPr>
              <a:t>The template named "/</a:t>
            </a:r>
            <a:r>
              <a:rPr lang="en-US" dirty="0" err="1" smtClean="0">
                <a:latin typeface="Inconsolata"/>
                <a:cs typeface="Inconsolata"/>
              </a:rPr>
              <a:t>etc</a:t>
            </a:r>
            <a:r>
              <a:rPr lang="en-US" dirty="0" smtClean="0">
                <a:latin typeface="Inconsolata"/>
                <a:cs typeface="Inconsolata"/>
              </a:rPr>
              <a:t>/</a:t>
            </a:r>
            <a:r>
              <a:rPr lang="en-US" dirty="0" err="1" smtClean="0">
                <a:latin typeface="Inconsolata"/>
                <a:cs typeface="Inconsolata"/>
              </a:rPr>
              <a:t>motd</a:t>
            </a:r>
            <a:r>
              <a:rPr lang="en-US" dirty="0" smtClean="0">
                <a:latin typeface="Inconsolata"/>
                <a:cs typeface="Inconsolata"/>
              </a:rPr>
              <a:t>" is created with the source "</a:t>
            </a:r>
            <a:r>
              <a:rPr lang="en-US" dirty="0" err="1" smtClean="0">
                <a:latin typeface="Inconsolata"/>
                <a:cs typeface="Inconsolata"/>
              </a:rPr>
              <a:t>motd.erb</a:t>
            </a:r>
            <a:r>
              <a:rPr lang="en-US" dirty="0" smtClean="0">
                <a:latin typeface="Inconsolata"/>
                <a:cs typeface="Inconsolata"/>
              </a:rPr>
              <a:t>", mode "0644", user "root", and group "root".</a:t>
            </a:r>
          </a:p>
          <a:p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the template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generate cookbook template cookbooks/</a:t>
            </a:r>
            <a:r>
              <a:rPr lang="en-US" smtClean="0"/>
              <a:t>setup </a:t>
            </a:r>
            <a:r>
              <a:rPr lang="en-US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the existing source into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27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 err="1" smtClean="0"/>
              <a:t>motd.erb</a:t>
            </a:r>
            <a:r>
              <a:rPr lang="en-US" dirty="0" smtClean="0"/>
              <a:t> to use ERB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</a:t>
            </a:r>
            <a:r>
              <a:rPr lang="en-US" dirty="0" smtClean="0"/>
              <a:t>&lt;%= node</a:t>
            </a:r>
            <a:r>
              <a:rPr lang="en-US" dirty="0"/>
              <a:t>["</a:t>
            </a:r>
            <a:r>
              <a:rPr lang="en-US" dirty="0" err="1"/>
              <a:t>ipaddress</a:t>
            </a:r>
            <a:r>
              <a:rPr lang="en-US" dirty="0"/>
              <a:t>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HOSTNAME : &lt;%= </a:t>
            </a:r>
            <a:r>
              <a:rPr lang="en-US" dirty="0" smtClean="0"/>
              <a:t>node</a:t>
            </a:r>
            <a:r>
              <a:rPr lang="en-US" dirty="0"/>
              <a:t>["hostname"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MEMORY   : &lt;%= </a:t>
            </a:r>
            <a:r>
              <a:rPr lang="en-US" dirty="0" smtClean="0"/>
              <a:t>node</a:t>
            </a:r>
            <a:r>
              <a:rPr lang="en-US" dirty="0"/>
              <a:t>["memory"]["total"</a:t>
            </a:r>
            <a:r>
              <a:rPr lang="en-US" dirty="0" smtClean="0"/>
              <a:t>]</a:t>
            </a:r>
            <a:r>
              <a:rPr lang="en-US" dirty="0"/>
              <a:t> %&gt;</a:t>
            </a:r>
          </a:p>
          <a:p>
            <a:r>
              <a:rPr lang="en-US" dirty="0"/>
              <a:t>  CPU      : &lt;%= </a:t>
            </a:r>
            <a:r>
              <a:rPr lang="en-US" dirty="0" smtClean="0"/>
              <a:t>node</a:t>
            </a:r>
            <a:r>
              <a:rPr lang="en-US" dirty="0"/>
              <a:t>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</a:t>
            </a:r>
            <a:r>
              <a:rPr lang="en-US" dirty="0" smtClean="0"/>
              <a:t>] %&gt;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654098"/>
            <a:ext cx="10803205" cy="19905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the file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IPADDRESS: #{node["</a:t>
            </a:r>
            <a:r>
              <a:rPr lang="en-US" dirty="0" err="1"/>
              <a:t>ipaddress</a:t>
            </a:r>
            <a:r>
              <a:rPr lang="en-US" dirty="0"/>
              <a:t>"]}</a:t>
            </a:r>
          </a:p>
          <a:p>
            <a:r>
              <a:rPr lang="en-US" dirty="0"/>
              <a:t>  HOSTNAME : #{node["hostname"]}</a:t>
            </a:r>
          </a:p>
          <a:p>
            <a:r>
              <a:rPr lang="en-US" dirty="0"/>
              <a:t>  MEMORY   : #{node["memory"]["total"]}</a:t>
            </a:r>
          </a:p>
          <a:p>
            <a:r>
              <a:rPr lang="en-US" dirty="0"/>
              <a:t>  CPU      : #{node["</a:t>
            </a:r>
            <a:r>
              <a:rPr lang="en-US" dirty="0" err="1"/>
              <a:t>cpu</a:t>
            </a:r>
            <a:r>
              <a:rPr lang="en-US" dirty="0"/>
              <a:t>"]["0"]["</a:t>
            </a:r>
            <a:r>
              <a:rPr lang="en-US" dirty="0" err="1"/>
              <a:t>mhz</a:t>
            </a:r>
            <a:r>
              <a:rPr lang="en-US" dirty="0"/>
              <a:t>"]}</a:t>
            </a:r>
          </a:p>
          <a:p>
            <a:r>
              <a:rPr lang="en-US" dirty="0"/>
              <a:t>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43334" y="1592090"/>
            <a:ext cx="10803205" cy="290091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it with the template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 </a:t>
            </a:r>
            <a:r>
              <a:rPr lang="en-US" dirty="0"/>
              <a:t>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</a:t>
            </a:r>
            <a:r>
              <a:rPr lang="en-US" dirty="0" smtClean="0"/>
              <a:t>do</a:t>
            </a:r>
          </a:p>
          <a:p>
            <a:r>
              <a:rPr lang="en-US" dirty="0"/>
              <a:t> </a:t>
            </a:r>
            <a:r>
              <a:rPr lang="en-US" dirty="0" smtClean="0"/>
              <a:t> source "</a:t>
            </a:r>
            <a:r>
              <a:rPr lang="en-US" dirty="0" err="1" smtClean="0"/>
              <a:t>motd.erb</a:t>
            </a:r>
            <a:r>
              <a:rPr lang="en-US" dirty="0" smtClean="0"/>
              <a:t>"</a:t>
            </a:r>
            <a:endParaRPr lang="en-US" dirty="0"/>
          </a:p>
          <a:p>
            <a:r>
              <a:rPr lang="en-US" dirty="0" smtClean="0"/>
              <a:t>  mode </a:t>
            </a:r>
            <a:r>
              <a:rPr lang="en-US" dirty="0"/>
              <a:t>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70234" y="1619650"/>
            <a:ext cx="10803205" cy="99653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atin typeface="Inconsolata"/>
                <a:cs typeface="Inconsolata"/>
              </a:rPr>
              <a:t>"My feelings :\"</a:t>
            </a:r>
            <a:endParaRPr lang="en-US" sz="3200" dirty="0">
              <a:latin typeface="Inconsolata"/>
              <a:cs typeface="Inconsolat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986849"/>
          </a:xfrm>
        </p:spPr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92648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232037" y="4897872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9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"setup" cookbook's version for this patch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Commit the changes to the "setup" cookbook to version control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cookbooks patch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setu</a:t>
            </a:r>
            <a:r>
              <a:rPr lang="en-US" dirty="0"/>
              <a:t>p</a:t>
            </a:r>
            <a:r>
              <a:rPr lang="en-US" dirty="0" smtClean="0"/>
              <a:t>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setup'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0.2.1'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2327" y="465290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7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the Changes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"Changed file resource to template resource and defined a template"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6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resources (file, </a:t>
            </a:r>
            <a:r>
              <a:rPr lang="en-US" dirty="0" err="1" smtClean="0"/>
              <a:t>cookbook_file</a:t>
            </a:r>
            <a:r>
              <a:rPr lang="en-US" dirty="0" smtClean="0"/>
              <a:t>, template, and </a:t>
            </a:r>
            <a:r>
              <a:rPr lang="en-US" dirty="0" err="1" smtClean="0"/>
              <a:t>remote_file</a:t>
            </a:r>
            <a:r>
              <a:rPr lang="en-US" dirty="0" smtClean="0"/>
              <a:t>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templates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ERB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Angry Squids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2253974" y="4198595"/>
            <a:ext cx="9774878" cy="1940528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Inconsolata"/>
                <a:cs typeface="Inconsolata"/>
              </a:rPr>
              <a:t>"My feelings </a:t>
            </a:r>
            <a:r>
              <a:rPr lang="en-US" sz="3200" dirty="0" smtClean="0">
                <a:latin typeface="Inconsolata"/>
                <a:cs typeface="Inconsolata"/>
              </a:rPr>
              <a:t>:\\</a:t>
            </a:r>
            <a:r>
              <a:rPr lang="en-US" sz="3200" dirty="0">
                <a:latin typeface="Inconsolata"/>
                <a:cs typeface="Inconsolata"/>
              </a:rPr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Backslash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Backslashes are reserved characters. So to use them you need to use a backslash.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310528" y="4375007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90775" y="4933155"/>
            <a:ext cx="0" cy="121724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5584785" y="4350996"/>
            <a:ext cx="229290" cy="4763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125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Unexpected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file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 smtClean="0"/>
              <a:t>  content "This is the first line of the file.</a:t>
            </a:r>
          </a:p>
          <a:p>
            <a:r>
              <a:rPr lang="en-US" dirty="0" smtClean="0"/>
              <a:t>           This is the second line. If I try and line it up...</a:t>
            </a:r>
          </a:p>
          <a:p>
            <a:endParaRPr lang="en-US" dirty="0" smtClean="0"/>
          </a:p>
          <a:p>
            <a:r>
              <a:rPr lang="en-US" dirty="0" smtClean="0"/>
              <a:t>Don't even think about pasting ASCII ART in here!</a:t>
            </a:r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dirty="0" smtClean="0">
                <a:latin typeface="Inconsolata"/>
                <a:cs typeface="Inconsolata"/>
              </a:rPr>
              <a:t>This is the first line of the file.</a:t>
            </a:r>
          </a:p>
          <a:p>
            <a:r>
              <a:rPr lang="en-US" sz="2800" dirty="0" smtClean="0">
                <a:latin typeface="Inconsolata"/>
                <a:cs typeface="Inconsolata"/>
              </a:rPr>
              <a:t>           This is the second line. If I try and line it up...</a:t>
            </a:r>
          </a:p>
          <a:p>
            <a:endParaRPr lang="en-US" sz="2800" dirty="0">
              <a:latin typeface="Inconsolata"/>
              <a:cs typeface="Inconsolata"/>
            </a:endParaRPr>
          </a:p>
          <a:p>
            <a:r>
              <a:rPr lang="en-US" sz="2800" dirty="0" smtClean="0">
                <a:latin typeface="Inconsolata"/>
                <a:cs typeface="Inconsolata"/>
              </a:rPr>
              <a:t>Don't even think about pasting ASCII ART in here!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Copy Pasta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process is definitely error prone. Especially because a human has to edit the file again before it is deployed.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10660</TotalTime>
  <Words>2878</Words>
  <Application>Microsoft Macintosh PowerPoint</Application>
  <PresentationFormat>Custom</PresentationFormat>
  <Paragraphs>349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ChefDk3.2Template</vt:lpstr>
      <vt:lpstr>Policy and Data</vt:lpstr>
      <vt:lpstr>Cleaner recipes?</vt:lpstr>
      <vt:lpstr>Apache Recipe</vt:lpstr>
      <vt:lpstr>PowerPoint Presentation</vt:lpstr>
      <vt:lpstr>Backslash</vt:lpstr>
      <vt:lpstr>Backslash</vt:lpstr>
      <vt:lpstr>Backslash</vt:lpstr>
      <vt:lpstr>Unexpected Formatting</vt:lpstr>
      <vt:lpstr>Copy Pasta</vt:lpstr>
      <vt:lpstr>What We Need</vt:lpstr>
      <vt:lpstr>Cleaner Recipes</vt:lpstr>
      <vt:lpstr>Let's Check the Docs…</vt:lpstr>
      <vt:lpstr>remote_file</vt:lpstr>
      <vt:lpstr>cookbook_file</vt:lpstr>
      <vt:lpstr>cookbook_file's source match up</vt:lpstr>
      <vt:lpstr>template</vt:lpstr>
      <vt:lpstr>template file's source matches up</vt:lpstr>
      <vt:lpstr>template</vt:lpstr>
      <vt:lpstr>Replacement Resource</vt:lpstr>
      <vt:lpstr>Which Resource?</vt:lpstr>
      <vt:lpstr>The Template Resource</vt:lpstr>
      <vt:lpstr>Cleaner Apache Recipe</vt:lpstr>
      <vt:lpstr>What is chef?</vt:lpstr>
      <vt:lpstr>What can chef do?</vt:lpstr>
      <vt:lpstr>What can chef generate do?</vt:lpstr>
      <vt:lpstr>What can chef generate template do?</vt:lpstr>
      <vt:lpstr>Use chef to generate a template</vt:lpstr>
      <vt:lpstr>Lets look at the template file</vt:lpstr>
      <vt:lpstr>Cleaner Recipes</vt:lpstr>
      <vt:lpstr>ERB</vt:lpstr>
      <vt:lpstr>Text within an ERB template</vt:lpstr>
      <vt:lpstr>Text within an ERB template</vt:lpstr>
      <vt:lpstr>Text within an ERB template</vt:lpstr>
      <vt:lpstr>Text within an ERB template</vt:lpstr>
      <vt:lpstr>Text within an ERB template</vt:lpstr>
      <vt:lpstr>The Angry Squid</vt:lpstr>
      <vt:lpstr>Move our source to the template</vt:lpstr>
      <vt:lpstr>Replace string interpolation with ERB</vt:lpstr>
      <vt:lpstr>Cleaner Recipes</vt:lpstr>
      <vt:lpstr>Remove the existing content attribute</vt:lpstr>
      <vt:lpstr>Change the file resource to a template</vt:lpstr>
      <vt:lpstr>What to specify as the source?</vt:lpstr>
      <vt:lpstr>Viewing the partial path to the template</vt:lpstr>
      <vt:lpstr>Change the file resource to a template</vt:lpstr>
      <vt:lpstr>Cleaner Recipes</vt:lpstr>
      <vt:lpstr>Update the Version</vt:lpstr>
      <vt:lpstr>Move into the apache cookbook</vt:lpstr>
      <vt:lpstr>Test the apache cookbook</vt:lpstr>
      <vt:lpstr>Return Home</vt:lpstr>
      <vt:lpstr>Apply the apache cookbook</vt:lpstr>
      <vt:lpstr>Update the cookbooks patch number</vt:lpstr>
      <vt:lpstr>Commit the Changes</vt:lpstr>
      <vt:lpstr>Use the Template</vt:lpstr>
      <vt:lpstr>Return Home</vt:lpstr>
      <vt:lpstr>Generate the template</vt:lpstr>
      <vt:lpstr>Copy the existing source into the template</vt:lpstr>
      <vt:lpstr>Update the motd.erb to use ERB</vt:lpstr>
      <vt:lpstr>Remove the file resource</vt:lpstr>
      <vt:lpstr>Replace it with the template resource</vt:lpstr>
      <vt:lpstr>Update the Version</vt:lpstr>
      <vt:lpstr>Update the cookbooks patch number</vt:lpstr>
      <vt:lpstr>Commit the Changes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1405</cp:revision>
  <cp:lastPrinted>2015-02-07T23:49:10Z</cp:lastPrinted>
  <dcterms:created xsi:type="dcterms:W3CDTF">2012-09-13T17:36:07Z</dcterms:created>
  <dcterms:modified xsi:type="dcterms:W3CDTF">2015-05-08T09:39:42Z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